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8" r:id="rId4"/>
    <p:sldId id="259" r:id="rId5"/>
    <p:sldId id="260" r:id="rId6"/>
    <p:sldId id="261"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Evans" initials="PE" lastIdx="1" clrIdx="0">
    <p:extLst>
      <p:ext uri="{19B8F6BF-5375-455C-9EA6-DF929625EA0E}">
        <p15:presenceInfo xmlns:p15="http://schemas.microsoft.com/office/powerpoint/2012/main" userId="a49bb7c97e0b03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2" autoAdjust="0"/>
    <p:restoredTop sz="94660"/>
  </p:normalViewPr>
  <p:slideViewPr>
    <p:cSldViewPr snapToGrid="0">
      <p:cViewPr varScale="1">
        <p:scale>
          <a:sx n="69" d="100"/>
          <a:sy n="69"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1T13:55:07.706" idx="1">
    <p:pos x="10" y="10"/>
    <p:text>May 26, 2019 in the UK with a Canon EOS 5D Mark IV and 50mm f/1.8 lens. Shutter speed 1/25 sec. ISO 32000</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75B9-05F3-4BDE-9B44-0DEC4CEE1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F87898-2584-451E-82B5-03EDDA533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A304CF-AB6A-42E3-8811-E461815DD778}"/>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5" name="Footer Placeholder 4">
            <a:extLst>
              <a:ext uri="{FF2B5EF4-FFF2-40B4-BE49-F238E27FC236}">
                <a16:creationId xmlns:a16="http://schemas.microsoft.com/office/drawing/2014/main" id="{B7302027-A555-479F-A857-E131D66157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65C0-6AB1-46E0-9FA6-E33DC2AEA031}"/>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321653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944C-9F21-4DA4-A3A0-831D7DF8A0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C2D9A7-7685-47E0-A43D-121D74456C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495F16-73E0-41AD-BA3C-40BAD2D653FD}"/>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5" name="Footer Placeholder 4">
            <a:extLst>
              <a:ext uri="{FF2B5EF4-FFF2-40B4-BE49-F238E27FC236}">
                <a16:creationId xmlns:a16="http://schemas.microsoft.com/office/drawing/2014/main" id="{700B67CD-8A79-43AE-B162-0DC44D6B8A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BBD970-B18B-4831-83AF-81538908B1DD}"/>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36998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C747C4-8AFF-4784-BC17-B257D49AC8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B95CEF-54C4-404F-82B7-6A3A89C371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3A8D90-640E-4F4A-A4F2-1C171EEBCBD4}"/>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5" name="Footer Placeholder 4">
            <a:extLst>
              <a:ext uri="{FF2B5EF4-FFF2-40B4-BE49-F238E27FC236}">
                <a16:creationId xmlns:a16="http://schemas.microsoft.com/office/drawing/2014/main" id="{4AC5E9B9-E173-4404-BC92-F2A31CC061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175072-A679-4C73-B371-E588D5C3F4E6}"/>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213409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84A0-3F6B-4658-A0EE-0A3432DDAD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A6154A-3303-4461-B92F-141C39720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BCA458-101D-4946-B404-A0C4C12CBBCA}"/>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5" name="Footer Placeholder 4">
            <a:extLst>
              <a:ext uri="{FF2B5EF4-FFF2-40B4-BE49-F238E27FC236}">
                <a16:creationId xmlns:a16="http://schemas.microsoft.com/office/drawing/2014/main" id="{3909040F-FCB9-46E4-B789-8EA6568002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6EEAF-F58F-44CD-AAE8-2CD0647A2BC4}"/>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200693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07A4-C984-481C-8428-47AA99EE9F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51A0C1-D701-4E2B-A979-AB432DEF57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A575D-A494-4BCC-B65B-42F0E8C8D772}"/>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5" name="Footer Placeholder 4">
            <a:extLst>
              <a:ext uri="{FF2B5EF4-FFF2-40B4-BE49-F238E27FC236}">
                <a16:creationId xmlns:a16="http://schemas.microsoft.com/office/drawing/2014/main" id="{374BDFD3-60A9-4300-8397-A3F762EDC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513484-E023-4EA1-B9B9-9553BDF800CD}"/>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99977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CDBA-2E8A-430C-BA1C-A161C8A667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36F84A-0571-4F65-B19C-C29D3C99D9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440E15-A5B4-4F97-A0F0-530C3BBD30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D10D20-F984-4660-9B68-6F545D32B72B}"/>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6" name="Footer Placeholder 5">
            <a:extLst>
              <a:ext uri="{FF2B5EF4-FFF2-40B4-BE49-F238E27FC236}">
                <a16:creationId xmlns:a16="http://schemas.microsoft.com/office/drawing/2014/main" id="{6B80A0A2-CD8C-4628-84AD-DFB5C965B7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91DC11-DB5A-4BEA-990F-81592E096992}"/>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8110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CC6E-DACB-4016-9CC5-4BE1A57591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A9AE7C-8679-4929-90E4-079CED248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2CE07-0C0B-471A-BB89-CD3D189562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A38B1A-A363-4AAA-B7E8-E6A1B4CFD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3EBE53-EEE0-4684-8779-53F87005AD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96D735-37D0-476E-A427-93DFFFF92673}"/>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8" name="Footer Placeholder 7">
            <a:extLst>
              <a:ext uri="{FF2B5EF4-FFF2-40B4-BE49-F238E27FC236}">
                <a16:creationId xmlns:a16="http://schemas.microsoft.com/office/drawing/2014/main" id="{FC9E0FA8-0C19-4E8D-BAE1-6EB3FF761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C60E81-DE82-45B3-98C2-B546917B0F69}"/>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41404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A673-1367-435E-BF3C-718E70A3F7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ED7195-8B64-46FB-A5EB-BBC9607332A9}"/>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4" name="Footer Placeholder 3">
            <a:extLst>
              <a:ext uri="{FF2B5EF4-FFF2-40B4-BE49-F238E27FC236}">
                <a16:creationId xmlns:a16="http://schemas.microsoft.com/office/drawing/2014/main" id="{802D8257-72BE-40EF-90C1-B0B3AD4F01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05F086-8CA2-48BE-B233-E4C5470DB98E}"/>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238385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7A98C-A912-4CCD-B753-C4FF467E4433}"/>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3" name="Footer Placeholder 2">
            <a:extLst>
              <a:ext uri="{FF2B5EF4-FFF2-40B4-BE49-F238E27FC236}">
                <a16:creationId xmlns:a16="http://schemas.microsoft.com/office/drawing/2014/main" id="{AAA0BD0F-1DA4-45E1-B4E3-99BEAECBCE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8E605D-04B5-470C-A529-8770A9AFF6B9}"/>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135567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EBBE-8A75-4396-BA82-9AF966939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9FA925-4505-43E8-9DF0-9591817C6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E5BF1F-2C28-4C24-BE31-D606CA0B7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68D61-E1AE-4BCD-8286-74FEDE443A1D}"/>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6" name="Footer Placeholder 5">
            <a:extLst>
              <a:ext uri="{FF2B5EF4-FFF2-40B4-BE49-F238E27FC236}">
                <a16:creationId xmlns:a16="http://schemas.microsoft.com/office/drawing/2014/main" id="{DFE33301-D8CA-4EF1-B5C5-1FA3B8A718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F228DD-47D5-4185-9124-4A09E5830DA2}"/>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407923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1A99-97B0-4918-A31A-B82CD504B4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0B425F-C809-464D-9B63-84029B154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C3AB93-1027-49DB-95B4-1FA3B84E2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F068C-540A-47DC-8A45-DD10AECEDE61}"/>
              </a:ext>
            </a:extLst>
          </p:cNvPr>
          <p:cNvSpPr>
            <a:spLocks noGrp="1"/>
          </p:cNvSpPr>
          <p:nvPr>
            <p:ph type="dt" sz="half" idx="10"/>
          </p:nvPr>
        </p:nvSpPr>
        <p:spPr/>
        <p:txBody>
          <a:bodyPr/>
          <a:lstStyle/>
          <a:p>
            <a:fld id="{4453E3FB-7D44-4D00-8A25-4F788A3EBFC1}" type="datetimeFigureOut">
              <a:rPr lang="en-GB" smtClean="0"/>
              <a:t>16/06/2019</a:t>
            </a:fld>
            <a:endParaRPr lang="en-GB"/>
          </a:p>
        </p:txBody>
      </p:sp>
      <p:sp>
        <p:nvSpPr>
          <p:cNvPr id="6" name="Footer Placeholder 5">
            <a:extLst>
              <a:ext uri="{FF2B5EF4-FFF2-40B4-BE49-F238E27FC236}">
                <a16:creationId xmlns:a16="http://schemas.microsoft.com/office/drawing/2014/main" id="{16D511B4-4CBF-47A2-A268-2198F6F218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46CAFA-33A3-448E-BC4B-DE38F0208093}"/>
              </a:ext>
            </a:extLst>
          </p:cNvPr>
          <p:cNvSpPr>
            <a:spLocks noGrp="1"/>
          </p:cNvSpPr>
          <p:nvPr>
            <p:ph type="sldNum" sz="quarter" idx="12"/>
          </p:nvPr>
        </p:nvSpPr>
        <p:spPr/>
        <p:txBody>
          <a:bodyPr/>
          <a:lstStyle/>
          <a:p>
            <a:fld id="{860D21FD-9166-4EC6-9F72-2BE64C13281C}" type="slidenum">
              <a:rPr lang="en-GB" smtClean="0"/>
              <a:t>‹#›</a:t>
            </a:fld>
            <a:endParaRPr lang="en-GB"/>
          </a:p>
        </p:txBody>
      </p:sp>
    </p:spTree>
    <p:extLst>
      <p:ext uri="{BB962C8B-B14F-4D97-AF65-F5344CB8AC3E}">
        <p14:creationId xmlns:p14="http://schemas.microsoft.com/office/powerpoint/2010/main" val="339691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2AB11-297C-450E-9150-D62975542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D87935-A220-406B-9EC1-7DEAED484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B91C4-2F10-4CE1-8548-559B13A4E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3E3FB-7D44-4D00-8A25-4F788A3EBFC1}" type="datetimeFigureOut">
              <a:rPr lang="en-GB" smtClean="0"/>
              <a:t>16/06/2019</a:t>
            </a:fld>
            <a:endParaRPr lang="en-GB"/>
          </a:p>
        </p:txBody>
      </p:sp>
      <p:sp>
        <p:nvSpPr>
          <p:cNvPr id="5" name="Footer Placeholder 4">
            <a:extLst>
              <a:ext uri="{FF2B5EF4-FFF2-40B4-BE49-F238E27FC236}">
                <a16:creationId xmlns:a16="http://schemas.microsoft.com/office/drawing/2014/main" id="{6FA73320-7FCB-485E-BD85-70EE8BC41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373271-B1FC-4D69-B45A-3FEFF015C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D21FD-9166-4EC6-9F72-2BE64C13281C}" type="slidenum">
              <a:rPr lang="en-GB" smtClean="0"/>
              <a:t>‹#›</a:t>
            </a:fld>
            <a:endParaRPr lang="en-GB"/>
          </a:p>
        </p:txBody>
      </p:sp>
    </p:spTree>
    <p:extLst>
      <p:ext uri="{BB962C8B-B14F-4D97-AF65-F5344CB8AC3E}">
        <p14:creationId xmlns:p14="http://schemas.microsoft.com/office/powerpoint/2010/main" val="2744846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Orbital_altitude" TargetMode="External"/><Relationship Id="rId2" Type="http://schemas.openxmlformats.org/officeDocument/2006/relationships/hyperlink" Target="https://en.wikipedia.org/wiki/Artificial_satellit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eekwire.com/tag/telesat/" TargetMode="External"/><Relationship Id="rId2" Type="http://schemas.openxmlformats.org/officeDocument/2006/relationships/hyperlink" Target="https://www.geekwire.com/tag/oneweb/" TargetMode="External"/><Relationship Id="rId1" Type="http://schemas.openxmlformats.org/officeDocument/2006/relationships/slideLayout" Target="../slideLayouts/slideLayout6.xml"/><Relationship Id="rId5" Type="http://schemas.openxmlformats.org/officeDocument/2006/relationships/hyperlink" Target="https://www.geekwire.com/2019/amazon-project-kuiper-broadband-satellite/" TargetMode="External"/><Relationship Id="rId4" Type="http://schemas.openxmlformats.org/officeDocument/2006/relationships/hyperlink" Target="http://leosa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comments" Target="../comments/commen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hyperlink" Target="https://www.youtube.com/watch?v=T6v47CmRA7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9C8BA7-099C-4AC2-A43B-E064AA33F0AA}"/>
              </a:ext>
            </a:extLst>
          </p:cNvPr>
          <p:cNvSpPr txBox="1"/>
          <p:nvPr/>
        </p:nvSpPr>
        <p:spPr>
          <a:xfrm>
            <a:off x="1085849" y="1038225"/>
            <a:ext cx="9667876" cy="4801314"/>
          </a:xfrm>
          <a:prstGeom prst="rect">
            <a:avLst/>
          </a:prstGeom>
          <a:noFill/>
        </p:spPr>
        <p:txBody>
          <a:bodyPr wrap="square" rtlCol="0">
            <a:spAutoFit/>
          </a:bodyPr>
          <a:lstStyle/>
          <a:p>
            <a:r>
              <a:rPr lang="en-GB" sz="3600" dirty="0">
                <a:solidFill>
                  <a:schemeClr val="bg1"/>
                </a:solidFill>
              </a:rPr>
              <a:t>What is a Satellite Constellation?</a:t>
            </a:r>
          </a:p>
          <a:p>
            <a:r>
              <a:rPr lang="en-GB" sz="2000" dirty="0">
                <a:solidFill>
                  <a:schemeClr val="bg1"/>
                </a:solidFill>
              </a:rPr>
              <a:t>A group of artificial satellites working in concert, with coordinated ground coverage, operating together under shared control.</a:t>
            </a:r>
          </a:p>
          <a:p>
            <a:r>
              <a:rPr lang="en-GB" sz="3600" dirty="0">
                <a:solidFill>
                  <a:schemeClr val="bg1"/>
                </a:solidFill>
              </a:rPr>
              <a:t>Do any such constellations exist?</a:t>
            </a:r>
          </a:p>
          <a:p>
            <a:r>
              <a:rPr lang="en-GB" sz="2000" dirty="0">
                <a:solidFill>
                  <a:schemeClr val="bg1"/>
                </a:solidFill>
              </a:rPr>
              <a:t>The Iridium Satellite Phone System is the only provider of truly global, truly mobile satellite voice and data solutions with complete coverage of the Earth. It launched 77 satellites between 1997 &amp; 2002</a:t>
            </a:r>
            <a:r>
              <a:rPr lang="en-GB" sz="2000" dirty="0"/>
              <a:t>.</a:t>
            </a:r>
            <a:r>
              <a:rPr lang="en-GB" sz="2000" dirty="0">
                <a:solidFill>
                  <a:schemeClr val="bg1"/>
                </a:solidFill>
              </a:rPr>
              <a:t>with</a:t>
            </a:r>
            <a:r>
              <a:rPr lang="en-GB" sz="2000" dirty="0"/>
              <a:t> </a:t>
            </a:r>
            <a:r>
              <a:rPr lang="en-GB" sz="2000" dirty="0">
                <a:solidFill>
                  <a:schemeClr val="bg1"/>
                </a:solidFill>
              </a:rPr>
              <a:t>a commercial satellite phone service live in March 2001</a:t>
            </a:r>
            <a:r>
              <a:rPr lang="en-GB" dirty="0">
                <a:solidFill>
                  <a:schemeClr val="bg1"/>
                </a:solidFill>
              </a:rPr>
              <a:t>.</a:t>
            </a:r>
          </a:p>
          <a:p>
            <a:pPr fontAlgn="base"/>
            <a:endParaRPr lang="en-GB" dirty="0">
              <a:solidFill>
                <a:schemeClr val="bg1"/>
              </a:solidFill>
            </a:endParaRPr>
          </a:p>
          <a:p>
            <a:pPr fontAlgn="base"/>
            <a:r>
              <a:rPr lang="en-GB" sz="2000" dirty="0">
                <a:solidFill>
                  <a:schemeClr val="bg1"/>
                </a:solidFill>
              </a:rPr>
              <a:t>Iridium has recently replaced its existing 60 satellite constellation by sending 75 Iridium NEXT satellites into space on a SpaceX Falcon 9 rocket over 8 different launches.</a:t>
            </a:r>
          </a:p>
          <a:p>
            <a:pPr fontAlgn="base"/>
            <a:r>
              <a:rPr lang="en-GB" sz="2000" dirty="0">
                <a:solidFill>
                  <a:schemeClr val="bg1"/>
                </a:solidFill>
              </a:rPr>
              <a:t>On January 11</a:t>
            </a:r>
            <a:r>
              <a:rPr lang="en-GB" sz="2000" baseline="30000" dirty="0">
                <a:solidFill>
                  <a:schemeClr val="bg1"/>
                </a:solidFill>
              </a:rPr>
              <a:t>th</a:t>
            </a:r>
            <a:r>
              <a:rPr lang="en-GB" sz="2000" dirty="0">
                <a:solidFill>
                  <a:schemeClr val="bg1"/>
                </a:solidFill>
              </a:rPr>
              <a:t>, 2019 the final 10 Iridium NEXT satellites  were delivered to low earth orbit (780km, 480 miles).</a:t>
            </a:r>
          </a:p>
          <a:p>
            <a:endParaRPr lang="en-GB" sz="3600" dirty="0">
              <a:solidFill>
                <a:schemeClr val="bg1"/>
              </a:solidFill>
            </a:endParaRPr>
          </a:p>
        </p:txBody>
      </p:sp>
    </p:spTree>
    <p:extLst>
      <p:ext uri="{BB962C8B-B14F-4D97-AF65-F5344CB8AC3E}">
        <p14:creationId xmlns:p14="http://schemas.microsoft.com/office/powerpoint/2010/main" val="12886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5103-EBE9-499B-9DD5-FF5264EFA4FC}"/>
              </a:ext>
            </a:extLst>
          </p:cNvPr>
          <p:cNvSpPr>
            <a:spLocks noGrp="1"/>
          </p:cNvSpPr>
          <p:nvPr>
            <p:ph type="ctrTitle"/>
          </p:nvPr>
        </p:nvSpPr>
        <p:spPr/>
        <p:txBody>
          <a:bodyPr>
            <a:normAutofit fontScale="90000"/>
          </a:bodyPr>
          <a:lstStyle/>
          <a:p>
            <a:r>
              <a:rPr lang="en-GB" b="1" dirty="0" err="1">
                <a:solidFill>
                  <a:schemeClr val="bg1"/>
                </a:solidFill>
              </a:rPr>
              <a:t>Starlink</a:t>
            </a:r>
            <a:r>
              <a:rPr lang="en-GB" b="1" dirty="0">
                <a:solidFill>
                  <a:schemeClr val="bg1"/>
                </a:solidFill>
              </a:rPr>
              <a:t> (satellite constellation)</a:t>
            </a:r>
            <a:br>
              <a:rPr lang="en-GB" b="1" dirty="0">
                <a:solidFill>
                  <a:schemeClr val="bg1"/>
                </a:solidFill>
              </a:rPr>
            </a:br>
            <a:endParaRPr lang="en-GB" b="1" dirty="0">
              <a:solidFill>
                <a:schemeClr val="bg1"/>
              </a:solidFill>
            </a:endParaRPr>
          </a:p>
        </p:txBody>
      </p:sp>
      <p:sp>
        <p:nvSpPr>
          <p:cNvPr id="3" name="Subtitle 2">
            <a:extLst>
              <a:ext uri="{FF2B5EF4-FFF2-40B4-BE49-F238E27FC236}">
                <a16:creationId xmlns:a16="http://schemas.microsoft.com/office/drawing/2014/main" id="{703C6C59-C17D-45CD-8E7F-9F3ACF0CBEB7}"/>
              </a:ext>
            </a:extLst>
          </p:cNvPr>
          <p:cNvSpPr>
            <a:spLocks noGrp="1"/>
          </p:cNvSpPr>
          <p:nvPr>
            <p:ph type="subTitle" idx="1"/>
          </p:nvPr>
        </p:nvSpPr>
        <p:spPr/>
        <p:txBody>
          <a:bodyPr/>
          <a:lstStyle/>
          <a:p>
            <a:endParaRPr lang="en-GB" dirty="0"/>
          </a:p>
          <a:p>
            <a:r>
              <a:rPr lang="en-GB" sz="3200" b="1" dirty="0">
                <a:solidFill>
                  <a:schemeClr val="bg1"/>
                </a:solidFill>
              </a:rPr>
              <a:t>The potential to change what a natural sky looks like</a:t>
            </a:r>
          </a:p>
        </p:txBody>
      </p:sp>
    </p:spTree>
    <p:extLst>
      <p:ext uri="{BB962C8B-B14F-4D97-AF65-F5344CB8AC3E}">
        <p14:creationId xmlns:p14="http://schemas.microsoft.com/office/powerpoint/2010/main" val="357389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87B3-A1FE-432D-B277-3C05F2FDD186}"/>
              </a:ext>
            </a:extLst>
          </p:cNvPr>
          <p:cNvSpPr>
            <a:spLocks noGrp="1"/>
          </p:cNvSpPr>
          <p:nvPr>
            <p:ph type="title"/>
          </p:nvPr>
        </p:nvSpPr>
        <p:spPr/>
        <p:txBody>
          <a:bodyPr/>
          <a:lstStyle/>
          <a:p>
            <a:r>
              <a:rPr lang="en-GB" b="1" dirty="0">
                <a:solidFill>
                  <a:schemeClr val="bg1"/>
                </a:solidFill>
                <a:latin typeface="Arial" panose="020B0604020202020204" pitchFamily="34" charset="0"/>
                <a:cs typeface="Arial" panose="020B0604020202020204" pitchFamily="34" charset="0"/>
              </a:rPr>
              <a:t>12,000 </a:t>
            </a:r>
            <a:r>
              <a:rPr lang="en-GB" b="1" dirty="0">
                <a:solidFill>
                  <a:schemeClr val="bg1"/>
                </a:solidFill>
                <a:latin typeface="Arial" panose="020B0604020202020204" pitchFamily="34" charset="0"/>
                <a:cs typeface="Arial" panose="020B0604020202020204" pitchFamily="34" charset="0"/>
                <a:hlinkClick r:id="rId2" tooltip="Artificial satellite">
                  <a:extLst>
                    <a:ext uri="{A12FA001-AC4F-418D-AE19-62706E023703}">
                      <ahyp:hlinkClr xmlns:ahyp="http://schemas.microsoft.com/office/drawing/2018/hyperlinkcolor" val="tx"/>
                    </a:ext>
                  </a:extLst>
                </a:hlinkClick>
              </a:rPr>
              <a:t>satellites</a:t>
            </a:r>
            <a:r>
              <a:rPr lang="en-GB" b="1" dirty="0">
                <a:solidFill>
                  <a:schemeClr val="bg1"/>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800BCDB5-1DC7-4982-86C8-59055A63657B}"/>
              </a:ext>
            </a:extLst>
          </p:cNvPr>
          <p:cNvSpPr/>
          <p:nvPr/>
        </p:nvSpPr>
        <p:spPr>
          <a:xfrm>
            <a:off x="838199" y="1552074"/>
            <a:ext cx="9292389" cy="5016758"/>
          </a:xfrm>
          <a:prstGeom prst="rect">
            <a:avLst/>
          </a:prstGeom>
        </p:spPr>
        <p:txBody>
          <a:bodyPr wrap="square">
            <a:spAutoFit/>
          </a:bodyPr>
          <a:lstStyle/>
          <a:p>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t>SpaceX has plans to deploy nearly 12,000 </a:t>
            </a:r>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hlinkClick r:id="rId2" tooltip="Artificial satellite">
                  <a:extLst>
                    <a:ext uri="{A12FA001-AC4F-418D-AE19-62706E023703}">
                      <ahyp:hlinkClr xmlns:ahyp="http://schemas.microsoft.com/office/drawing/2018/hyperlinkcolor" val="tx"/>
                    </a:ext>
                  </a:extLst>
                </a:hlinkClick>
              </a:rPr>
              <a:t>satellites</a:t>
            </a:r>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t> in three orbital shells </a:t>
            </a:r>
          </a:p>
          <a:p>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t>placing approximately: </a:t>
            </a:r>
          </a:p>
          <a:p>
            <a:pPr marL="342900" indent="-342900">
              <a:buFont typeface="Arial" panose="020B0604020202020204" pitchFamily="34" charset="0"/>
              <a:buChar char="•"/>
            </a:pPr>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t>1600 in a 550-kilometer (340 miles)-</a:t>
            </a:r>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hlinkClick r:id="rId3" tooltip="Orbital altitude">
                  <a:extLst>
                    <a:ext uri="{A12FA001-AC4F-418D-AE19-62706E023703}">
                      <ahyp:hlinkClr xmlns:ahyp="http://schemas.microsoft.com/office/drawing/2018/hyperlinkcolor" val="tx"/>
                    </a:ext>
                  </a:extLst>
                </a:hlinkClick>
              </a:rPr>
              <a:t>altitude</a:t>
            </a:r>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t> shell</a:t>
            </a:r>
          </a:p>
          <a:p>
            <a:pPr marL="342900" indent="-342900">
              <a:buFont typeface="Arial" panose="020B0604020202020204" pitchFamily="34" charset="0"/>
              <a:buChar char="•"/>
            </a:pPr>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t>2800  at 1,150 km (710 miles) </a:t>
            </a:r>
          </a:p>
          <a:p>
            <a:pPr marL="342900" indent="-342900">
              <a:buFont typeface="Arial" panose="020B0604020202020204" pitchFamily="34" charset="0"/>
              <a:buChar char="•"/>
            </a:pPr>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t>7500 </a:t>
            </a:r>
            <a:r>
              <a:rPr lang="en-GB"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4000" b="1" dirty="0">
                <a:solidFill>
                  <a:schemeClr val="bg1"/>
                </a:solidFill>
                <a:latin typeface="Arial" panose="020B0604020202020204" pitchFamily="34" charset="0"/>
                <a:cs typeface="Arial" panose="020B0604020202020204" pitchFamily="34" charset="0"/>
              </a:rPr>
              <a:t>340 km (210 miles</a:t>
            </a:r>
            <a:r>
              <a:rPr lang="en-GB"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GB" sz="4000" dirty="0"/>
          </a:p>
        </p:txBody>
      </p:sp>
    </p:spTree>
    <p:extLst>
      <p:ext uri="{BB962C8B-B14F-4D97-AF65-F5344CB8AC3E}">
        <p14:creationId xmlns:p14="http://schemas.microsoft.com/office/powerpoint/2010/main" val="24181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03F8-1796-473D-A088-DD227601C41B}"/>
              </a:ext>
            </a:extLst>
          </p:cNvPr>
          <p:cNvSpPr>
            <a:spLocks noGrp="1"/>
          </p:cNvSpPr>
          <p:nvPr>
            <p:ph type="title"/>
          </p:nvPr>
        </p:nvSpPr>
        <p:spPr/>
        <p:txBody>
          <a:bodyPr/>
          <a:lstStyle/>
          <a:p>
            <a:r>
              <a:rPr lang="en-GB" b="1" dirty="0">
                <a:solidFill>
                  <a:schemeClr val="bg1"/>
                </a:solidFill>
              </a:rPr>
              <a:t>Why?</a:t>
            </a:r>
          </a:p>
        </p:txBody>
      </p:sp>
      <p:sp>
        <p:nvSpPr>
          <p:cNvPr id="3" name="Rectangle 2">
            <a:extLst>
              <a:ext uri="{FF2B5EF4-FFF2-40B4-BE49-F238E27FC236}">
                <a16:creationId xmlns:a16="http://schemas.microsoft.com/office/drawing/2014/main" id="{D4578BF9-669A-442D-AE07-FBCFE45BB9B2}"/>
              </a:ext>
            </a:extLst>
          </p:cNvPr>
          <p:cNvSpPr/>
          <p:nvPr/>
        </p:nvSpPr>
        <p:spPr>
          <a:xfrm>
            <a:off x="838200" y="1690688"/>
            <a:ext cx="10868526" cy="1441933"/>
          </a:xfrm>
          <a:prstGeom prst="rect">
            <a:avLst/>
          </a:prstGeom>
        </p:spPr>
        <p:txBody>
          <a:bodyPr wrap="square">
            <a:spAutoFit/>
          </a:bodyPr>
          <a:lstStyle/>
          <a:p>
            <a:pPr>
              <a:lnSpc>
                <a:spcPct val="107000"/>
              </a:lnSpc>
              <a:spcAft>
                <a:spcPts val="800"/>
              </a:spcAft>
            </a:pPr>
            <a:r>
              <a:rPr lang="en-GB" sz="2800" dirty="0">
                <a:solidFill>
                  <a:schemeClr val="bg1"/>
                </a:solidFill>
                <a:latin typeface="Arial" panose="020B0604020202020204" pitchFamily="34" charset="0"/>
                <a:cs typeface="Arial" panose="020B0604020202020204" pitchFamily="34" charset="0"/>
              </a:rPr>
              <a:t>To develop a low-cost, high-performance satellite bus and requisite customer ground transceivers to implement a new space-based Internet communication system</a:t>
            </a:r>
          </a:p>
        </p:txBody>
      </p:sp>
      <p:sp>
        <p:nvSpPr>
          <p:cNvPr id="4" name="Rectangle 3">
            <a:extLst>
              <a:ext uri="{FF2B5EF4-FFF2-40B4-BE49-F238E27FC236}">
                <a16:creationId xmlns:a16="http://schemas.microsoft.com/office/drawing/2014/main" id="{4868EB5A-3F95-4395-808A-A7B29439F1C8}"/>
              </a:ext>
            </a:extLst>
          </p:cNvPr>
          <p:cNvSpPr/>
          <p:nvPr/>
        </p:nvSpPr>
        <p:spPr>
          <a:xfrm>
            <a:off x="838201" y="3775151"/>
            <a:ext cx="10110536" cy="1384995"/>
          </a:xfrm>
          <a:prstGeom prst="rect">
            <a:avLst/>
          </a:prstGeom>
        </p:spPr>
        <p:txBody>
          <a:bodyPr wrap="square">
            <a:spAutoFit/>
          </a:bodyPr>
          <a:lstStyle/>
          <a:p>
            <a:r>
              <a:rPr lang="en-GB" sz="2800" dirty="0">
                <a:solidFill>
                  <a:schemeClr val="bg1"/>
                </a:solidFill>
                <a:latin typeface="Arial" panose="020B0604020202020204" pitchFamily="34" charset="0"/>
                <a:ea typeface="Calibri" panose="020F0502020204030204" pitchFamily="34" charset="0"/>
              </a:rPr>
              <a:t>SpaceX intends to provide </a:t>
            </a: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broadband internet</a:t>
            </a:r>
            <a:r>
              <a:rPr lang="en-GB" sz="2800" dirty="0">
                <a:solidFill>
                  <a:schemeClr val="bg1"/>
                </a:solidFill>
                <a:latin typeface="Arial" panose="020B0604020202020204" pitchFamily="34" charset="0"/>
                <a:ea typeface="Calibri" panose="020F0502020204030204" pitchFamily="34" charset="0"/>
              </a:rPr>
              <a:t> connectivity to </a:t>
            </a:r>
            <a:r>
              <a:rPr lang="en-GB"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underserved</a:t>
            </a:r>
            <a:r>
              <a:rPr lang="en-GB" sz="2800" dirty="0">
                <a:solidFill>
                  <a:schemeClr val="bg1"/>
                </a:solidFill>
                <a:latin typeface="Arial" panose="020B0604020202020204" pitchFamily="34" charset="0"/>
                <a:ea typeface="Calibri" panose="020F0502020204030204" pitchFamily="34" charset="0"/>
              </a:rPr>
              <a:t> areas of the planet, as well as provide competitively-priced service to urban areas.</a:t>
            </a:r>
            <a:endParaRPr lang="en-GB" sz="2800" dirty="0">
              <a:solidFill>
                <a:schemeClr val="bg1"/>
              </a:solidFill>
            </a:endParaRPr>
          </a:p>
        </p:txBody>
      </p:sp>
    </p:spTree>
    <p:extLst>
      <p:ext uri="{BB962C8B-B14F-4D97-AF65-F5344CB8AC3E}">
        <p14:creationId xmlns:p14="http://schemas.microsoft.com/office/powerpoint/2010/main" val="38370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D195-723F-4A4D-8785-27250B7F47C1}"/>
              </a:ext>
            </a:extLst>
          </p:cNvPr>
          <p:cNvSpPr>
            <a:spLocks noGrp="1"/>
          </p:cNvSpPr>
          <p:nvPr>
            <p:ph type="title"/>
          </p:nvPr>
        </p:nvSpPr>
        <p:spPr/>
        <p:txBody>
          <a:bodyPr/>
          <a:lstStyle/>
          <a:p>
            <a:r>
              <a:rPr lang="en-GB" dirty="0">
                <a:solidFill>
                  <a:schemeClr val="bg1"/>
                </a:solidFill>
              </a:rPr>
              <a:t>Does it matter?</a:t>
            </a:r>
          </a:p>
        </p:txBody>
      </p:sp>
      <p:sp>
        <p:nvSpPr>
          <p:cNvPr id="3" name="Rectangle 2">
            <a:extLst>
              <a:ext uri="{FF2B5EF4-FFF2-40B4-BE49-F238E27FC236}">
                <a16:creationId xmlns:a16="http://schemas.microsoft.com/office/drawing/2014/main" id="{F10FD823-77EC-4B16-887B-82EE84382BFA}"/>
              </a:ext>
            </a:extLst>
          </p:cNvPr>
          <p:cNvSpPr/>
          <p:nvPr/>
        </p:nvSpPr>
        <p:spPr>
          <a:xfrm>
            <a:off x="645695" y="1425993"/>
            <a:ext cx="10034337" cy="3539430"/>
          </a:xfrm>
          <a:prstGeom prst="rect">
            <a:avLst/>
          </a:prstGeom>
        </p:spPr>
        <p:txBody>
          <a:bodyPr wrap="square">
            <a:spAutoFit/>
          </a:bodyPr>
          <a:lstStyle/>
          <a:p>
            <a:r>
              <a:rPr lang="en-GB" sz="2800" dirty="0">
                <a:solidFill>
                  <a:schemeClr val="bg1"/>
                </a:solidFill>
                <a:latin typeface="Arial" panose="020B0604020202020204" pitchFamily="34" charset="0"/>
                <a:ea typeface="Calibri" panose="020F0502020204030204" pitchFamily="34" charset="0"/>
                <a:cs typeface="Arial" panose="020B0604020202020204" pitchFamily="34" charset="0"/>
              </a:rPr>
              <a:t>Astronomers (</a:t>
            </a:r>
            <a:r>
              <a:rPr lang="en-GB" sz="2800" u="sng" dirty="0">
                <a:solidFill>
                  <a:schemeClr val="bg1"/>
                </a:solidFill>
                <a:latin typeface="Arial" panose="020B0604020202020204" pitchFamily="34" charset="0"/>
                <a:ea typeface="Calibri" panose="020F0502020204030204" pitchFamily="34" charset="0"/>
                <a:cs typeface="Arial" panose="020B0604020202020204" pitchFamily="34" charset="0"/>
              </a:rPr>
              <a:t>you)</a:t>
            </a:r>
            <a:r>
              <a:rPr lang="en-GB" sz="2800" dirty="0">
                <a:solidFill>
                  <a:schemeClr val="bg1"/>
                </a:solidFill>
                <a:latin typeface="Arial" panose="020B0604020202020204" pitchFamily="34" charset="0"/>
                <a:ea typeface="Calibri" panose="020F0502020204030204" pitchFamily="34" charset="0"/>
                <a:cs typeface="Arial" panose="020B0604020202020204" pitchFamily="34" charset="0"/>
              </a:rPr>
              <a:t> may agree that a global internet service is a worthy goal.</a:t>
            </a:r>
          </a:p>
          <a:p>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BUT</a:t>
            </a:r>
          </a:p>
          <a:p>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Thousands more could go into orbit for the constellations being contemplated by </a:t>
            </a:r>
            <a:r>
              <a:rPr lang="en-GB" sz="2800" dirty="0" err="1">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OneWeb</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Telesat</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LeoSat</a:t>
            </a:r>
            <a:r>
              <a:rPr lang="en-GB" sz="28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Enterprises</a:t>
            </a:r>
            <a:r>
              <a:rPr lang="en-GB" sz="2800" dirty="0">
                <a:solidFill>
                  <a:schemeClr val="bg1"/>
                </a:solidFill>
                <a:latin typeface="Arial" panose="020B0604020202020204" pitchFamily="34" charset="0"/>
                <a:cs typeface="Arial" panose="020B0604020202020204" pitchFamily="34" charset="0"/>
              </a:rPr>
              <a:t> and </a:t>
            </a:r>
            <a:r>
              <a:rPr lang="en-GB" sz="28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Amazon’s Project Kuiper</a:t>
            </a:r>
            <a:r>
              <a:rPr lang="en-GB" sz="2800" dirty="0">
                <a:solidFill>
                  <a:schemeClr val="bg1"/>
                </a:solidFill>
                <a:latin typeface="Arial" panose="020B0604020202020204" pitchFamily="34" charset="0"/>
                <a:cs typeface="Arial" panose="020B0604020202020204" pitchFamily="34" charset="0"/>
              </a:rPr>
              <a:t> and others.</a:t>
            </a:r>
            <a:endParaRPr lang="en-GB"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43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ABA6-76BD-4848-BDF8-CE5C82CF4FD5}"/>
              </a:ext>
            </a:extLst>
          </p:cNvPr>
          <p:cNvSpPr>
            <a:spLocks noGrp="1"/>
          </p:cNvSpPr>
          <p:nvPr>
            <p:ph type="title"/>
          </p:nvPr>
        </p:nvSpPr>
        <p:spPr>
          <a:xfrm>
            <a:off x="838200" y="359369"/>
            <a:ext cx="10134600" cy="872540"/>
          </a:xfrm>
        </p:spPr>
        <p:txBody>
          <a:bodyPr>
            <a:normAutofit/>
          </a:bodyPr>
          <a:lstStyle/>
          <a:p>
            <a:r>
              <a:rPr lang="en-GB" sz="3200" b="1" dirty="0">
                <a:solidFill>
                  <a:schemeClr val="bg1"/>
                </a:solidFill>
                <a:latin typeface="Arial" panose="020B0604020202020204" pitchFamily="34" charset="0"/>
                <a:cs typeface="Arial" panose="020B0604020202020204" pitchFamily="34" charset="0"/>
              </a:rPr>
              <a:t>Is that an exaggeration?</a:t>
            </a:r>
          </a:p>
        </p:txBody>
      </p:sp>
      <p:sp>
        <p:nvSpPr>
          <p:cNvPr id="3" name="Rectangle 2">
            <a:extLst>
              <a:ext uri="{FF2B5EF4-FFF2-40B4-BE49-F238E27FC236}">
                <a16:creationId xmlns:a16="http://schemas.microsoft.com/office/drawing/2014/main" id="{4C4ECEB3-275E-4EE2-93E1-275F4BC3F0EE}"/>
              </a:ext>
            </a:extLst>
          </p:cNvPr>
          <p:cNvSpPr/>
          <p:nvPr/>
        </p:nvSpPr>
        <p:spPr>
          <a:xfrm>
            <a:off x="838200" y="1399723"/>
            <a:ext cx="9577137" cy="1362937"/>
          </a:xfrm>
          <a:prstGeom prst="rect">
            <a:avLst/>
          </a:prstGeom>
        </p:spPr>
        <p:txBody>
          <a:bodyPr wrap="square">
            <a:spAutoFit/>
          </a:bodyPr>
          <a:lstStyle/>
          <a:p>
            <a:pPr>
              <a:lnSpc>
                <a:spcPct val="107000"/>
              </a:lnSpc>
              <a:spcAft>
                <a:spcPts val="800"/>
              </a:spcAft>
            </a:pPr>
            <a:r>
              <a:rPr lang="en-GB"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On the 24 May 2019 the first 60 operational satellites were </a:t>
            </a:r>
            <a:r>
              <a:rPr lang="en-GB" sz="2400">
                <a:solidFill>
                  <a:schemeClr val="bg1"/>
                </a:solidFill>
                <a:latin typeface="Arial" panose="020B0604020202020204" pitchFamily="34" charset="0"/>
                <a:ea typeface="Calibri" panose="020F0502020204030204" pitchFamily="34" charset="0"/>
                <a:cs typeface="Times New Roman" panose="02020603050405020304" pitchFamily="18" charset="0"/>
              </a:rPr>
              <a:t>launched </a:t>
            </a:r>
            <a:r>
              <a:rPr lang="en-GB" sz="2400">
                <a:solidFill>
                  <a:schemeClr val="bg1"/>
                </a:solidFill>
                <a:latin typeface="Arial" panose="020B0604020202020204" pitchFamily="34" charset="0"/>
                <a:cs typeface="Arial" panose="020B0604020202020204" pitchFamily="34" charset="0"/>
              </a:rPr>
              <a:t>into </a:t>
            </a:r>
            <a:r>
              <a:rPr lang="en-GB" sz="2400" dirty="0">
                <a:solidFill>
                  <a:schemeClr val="bg1"/>
                </a:solidFill>
                <a:latin typeface="Arial" panose="020B0604020202020204" pitchFamily="34" charset="0"/>
                <a:cs typeface="Arial" panose="020B0604020202020204" pitchFamily="34" charset="0"/>
              </a:rPr>
              <a:t>the mid orbit for SpaceX’s </a:t>
            </a:r>
            <a:r>
              <a:rPr lang="en-GB" sz="2400" dirty="0" err="1">
                <a:solidFill>
                  <a:schemeClr val="bg1"/>
                </a:solidFill>
                <a:latin typeface="Arial" panose="020B0604020202020204" pitchFamily="34" charset="0"/>
                <a:cs typeface="Arial" panose="020B0604020202020204" pitchFamily="34" charset="0"/>
              </a:rPr>
              <a:t>Starlink</a:t>
            </a:r>
            <a:r>
              <a:rPr lang="en-GB" sz="2400" dirty="0">
                <a:solidFill>
                  <a:schemeClr val="bg1"/>
                </a:solidFill>
                <a:latin typeface="Arial" panose="020B0604020202020204" pitchFamily="34" charset="0"/>
                <a:cs typeface="Arial" panose="020B0604020202020204" pitchFamily="34" charset="0"/>
              </a:rPr>
              <a:t> system. </a:t>
            </a:r>
          </a:p>
          <a:p>
            <a:pPr>
              <a:lnSpc>
                <a:spcPct val="107000"/>
              </a:lnSpc>
              <a:spcAft>
                <a:spcPts val="800"/>
              </a:spcAft>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www.economist.com/sites/default/files/images/2019/05/articles/main/20190601_stp501.jpg">
            <a:extLst>
              <a:ext uri="{FF2B5EF4-FFF2-40B4-BE49-F238E27FC236}">
                <a16:creationId xmlns:a16="http://schemas.microsoft.com/office/drawing/2014/main" id="{C33E23BC-25C4-412A-95A2-B35E77474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95326"/>
            <a:ext cx="4105216" cy="2309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FCF2A05-A29D-43C5-9224-6E3441D0FC72}"/>
              </a:ext>
            </a:extLst>
          </p:cNvPr>
          <p:cNvPicPr>
            <a:picLocks noChangeAspect="1"/>
          </p:cNvPicPr>
          <p:nvPr/>
        </p:nvPicPr>
        <p:blipFill>
          <a:blip r:embed="rId3"/>
          <a:stretch>
            <a:fillRect/>
          </a:stretch>
        </p:blipFill>
        <p:spPr>
          <a:xfrm>
            <a:off x="6418346" y="2362689"/>
            <a:ext cx="4105216" cy="3947873"/>
          </a:xfrm>
          <a:prstGeom prst="rect">
            <a:avLst/>
          </a:prstGeom>
        </p:spPr>
      </p:pic>
    </p:spTree>
    <p:extLst>
      <p:ext uri="{BB962C8B-B14F-4D97-AF65-F5344CB8AC3E}">
        <p14:creationId xmlns:p14="http://schemas.microsoft.com/office/powerpoint/2010/main" val="147745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749A10-E404-4F52-B1B6-4F163DEC3C14}"/>
              </a:ext>
            </a:extLst>
          </p:cNvPr>
          <p:cNvSpPr/>
          <p:nvPr/>
        </p:nvSpPr>
        <p:spPr>
          <a:xfrm>
            <a:off x="505557" y="537228"/>
            <a:ext cx="5044779" cy="369332"/>
          </a:xfrm>
          <a:prstGeom prst="rect">
            <a:avLst/>
          </a:prstGeom>
        </p:spPr>
        <p:txBody>
          <a:bodyPr wrap="none">
            <a:spAutoFit/>
          </a:bodyPr>
          <a:lstStyle/>
          <a:p>
            <a:r>
              <a:rPr lang="en-GB" dirty="0">
                <a:hlinkClick r:id="rId4"/>
              </a:rPr>
              <a:t>https://www.youtube.com/watch?v=T6v47CmRA7A</a:t>
            </a:r>
            <a:endParaRPr lang="en-GB" dirty="0"/>
          </a:p>
        </p:txBody>
      </p:sp>
      <p:pic>
        <p:nvPicPr>
          <p:cNvPr id="6" name="Picture 5">
            <a:extLst>
              <a:ext uri="{FF2B5EF4-FFF2-40B4-BE49-F238E27FC236}">
                <a16:creationId xmlns:a16="http://schemas.microsoft.com/office/drawing/2014/main" id="{9E6CB2DB-202A-408B-973C-85113AAC7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3" y="1581149"/>
            <a:ext cx="12043465" cy="5057212"/>
          </a:xfrm>
          <a:prstGeom prst="rect">
            <a:avLst/>
          </a:prstGeom>
        </p:spPr>
      </p:pic>
      <p:pic>
        <p:nvPicPr>
          <p:cNvPr id="7" name="SpaceX Starlink satellite train at dusk">
            <a:hlinkClick r:id="" action="ppaction://media"/>
            <a:extLst>
              <a:ext uri="{FF2B5EF4-FFF2-40B4-BE49-F238E27FC236}">
                <a16:creationId xmlns:a16="http://schemas.microsoft.com/office/drawing/2014/main" id="{153A6514-71CC-4AD0-940E-030537830052}"/>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303" y="0"/>
            <a:ext cx="12192000" cy="6858000"/>
          </a:xfrm>
          <a:prstGeom prst="rect">
            <a:avLst/>
          </a:prstGeom>
        </p:spPr>
      </p:pic>
    </p:spTree>
    <p:extLst>
      <p:ext uri="{BB962C8B-B14F-4D97-AF65-F5344CB8AC3E}">
        <p14:creationId xmlns:p14="http://schemas.microsoft.com/office/powerpoint/2010/main" val="403359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Words>
  <Application>Microsoft Office PowerPoint</Application>
  <PresentationFormat>Widescreen</PresentationFormat>
  <Paragraphs>28</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Starlink (satellite constellation) </vt:lpstr>
      <vt:lpstr>12,000 satellites </vt:lpstr>
      <vt:lpstr>Why?</vt:lpstr>
      <vt:lpstr>Does it matter?</vt:lpstr>
      <vt:lpstr>Is that an exaggeration?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Evans</dc:creator>
  <cp:lastModifiedBy>Paul Evans</cp:lastModifiedBy>
  <cp:revision>29</cp:revision>
  <dcterms:created xsi:type="dcterms:W3CDTF">2019-06-11T10:36:25Z</dcterms:created>
  <dcterms:modified xsi:type="dcterms:W3CDTF">2019-06-16T08:29:23Z</dcterms:modified>
</cp:coreProperties>
</file>